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7"/>
  </p:notesMasterIdLst>
  <p:sldIdLst>
    <p:sldId id="479" r:id="rId2"/>
    <p:sldId id="441" r:id="rId3"/>
    <p:sldId id="484" r:id="rId4"/>
    <p:sldId id="483" r:id="rId5"/>
    <p:sldId id="481" r:id="rId6"/>
    <p:sldId id="482" r:id="rId7"/>
    <p:sldId id="485" r:id="rId8"/>
    <p:sldId id="480" r:id="rId9"/>
    <p:sldId id="491" r:id="rId10"/>
    <p:sldId id="486" r:id="rId11"/>
    <p:sldId id="487" r:id="rId12"/>
    <p:sldId id="488" r:id="rId13"/>
    <p:sldId id="489" r:id="rId14"/>
    <p:sldId id="490" r:id="rId15"/>
    <p:sldId id="492" r:id="rId16"/>
    <p:sldId id="493" r:id="rId17"/>
    <p:sldId id="499" r:id="rId18"/>
    <p:sldId id="501" r:id="rId19"/>
    <p:sldId id="508" r:id="rId20"/>
    <p:sldId id="505" r:id="rId21"/>
    <p:sldId id="502" r:id="rId22"/>
    <p:sldId id="503" r:id="rId23"/>
    <p:sldId id="504" r:id="rId24"/>
    <p:sldId id="507" r:id="rId25"/>
    <p:sldId id="506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</p14:sldIdLst>
        </p14:section>
        <p14:section name="2.1 클래스 디자인" id="{B5A09E32-8610-40BF-9C65-2F16007342A0}">
          <p14:sldIdLst>
            <p14:sldId id="492"/>
          </p14:sldIdLst>
        </p14:section>
        <p14:section name="3.1 각 저장항목/테이블" id="{951D05E6-3AFF-459D-92A2-D843896795CA}">
          <p14:sldIdLst>
            <p14:sldId id="493"/>
          </p14:sldIdLst>
        </p14:section>
        <p14:section name="4.1" id="{5F2B74E4-F317-440E-A3EB-13DAF44E9A0A}">
          <p14:sldIdLst>
            <p14:sldId id="499"/>
            <p14:sldId id="501"/>
            <p14:sldId id="50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7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디자인 </a:t>
            </a:r>
            <a:r>
              <a:rPr lang="en-US" altLang="ko-KR" dirty="0"/>
              <a:t>– </a:t>
            </a:r>
            <a:r>
              <a:rPr lang="ko-KR" altLang="en-US" dirty="0"/>
              <a:t>피드백 반영중</a:t>
            </a:r>
            <a:r>
              <a:rPr lang="en-US" altLang="ko-KR" dirty="0"/>
              <a:t>(~11.17 </a:t>
            </a:r>
            <a:r>
              <a:rPr lang="ko-KR" altLang="en-US" dirty="0"/>
              <a:t>담당자 서한얼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224481-AD04-4E4F-8C18-A858E79D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6" y="1136831"/>
            <a:ext cx="7397403" cy="5131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BD908D-E858-4691-AF80-AF3F8B06C05A}"/>
              </a:ext>
            </a:extLst>
          </p:cNvPr>
          <p:cNvSpPr/>
          <p:nvPr/>
        </p:nvSpPr>
        <p:spPr>
          <a:xfrm>
            <a:off x="4766554" y="2203315"/>
            <a:ext cx="3715966" cy="3593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1. Relationship</a:t>
            </a:r>
            <a:r>
              <a:rPr lang="ko-KR" altLang="en-US" sz="1000" dirty="0">
                <a:solidFill>
                  <a:schemeClr val="bg1"/>
                </a:solidFill>
              </a:rPr>
              <a:t>의 방향성</a:t>
            </a:r>
            <a:r>
              <a:rPr lang="en-US" altLang="ko-KR" sz="1000" dirty="0">
                <a:solidFill>
                  <a:schemeClr val="bg1"/>
                </a:solidFill>
              </a:rPr>
              <a:t>(navigability) </a:t>
            </a:r>
            <a:r>
              <a:rPr lang="ko-KR" altLang="en-US" sz="1000" dirty="0">
                <a:solidFill>
                  <a:schemeClr val="bg1"/>
                </a:solidFill>
              </a:rPr>
              <a:t>설정</a:t>
            </a:r>
            <a:r>
              <a:rPr lang="en-US" altLang="ko-KR" sz="1000" dirty="0">
                <a:solidFill>
                  <a:schemeClr val="bg1"/>
                </a:solidFill>
              </a:rPr>
              <a:t>: Category </a:t>
            </a:r>
            <a:r>
              <a:rPr lang="ko-KR" altLang="en-US" sz="1000" dirty="0">
                <a:solidFill>
                  <a:schemeClr val="bg1"/>
                </a:solidFill>
              </a:rPr>
              <a:t>별로 </a:t>
            </a:r>
            <a:r>
              <a:rPr lang="en-US" altLang="ko-KR" sz="1000" dirty="0">
                <a:solidFill>
                  <a:schemeClr val="bg1"/>
                </a:solidFill>
              </a:rPr>
              <a:t>Item</a:t>
            </a:r>
            <a:r>
              <a:rPr lang="ko-KR" altLang="en-US" sz="1000" dirty="0">
                <a:solidFill>
                  <a:schemeClr val="bg1"/>
                </a:solidFill>
              </a:rPr>
              <a:t>이 있는지</a:t>
            </a:r>
            <a:r>
              <a:rPr lang="en-US" altLang="ko-KR" sz="1000" dirty="0">
                <a:solidFill>
                  <a:schemeClr val="bg1"/>
                </a:solidFill>
              </a:rPr>
              <a:t>, Item </a:t>
            </a:r>
            <a:r>
              <a:rPr lang="ko-KR" altLang="en-US" sz="1000" dirty="0">
                <a:solidFill>
                  <a:schemeClr val="bg1"/>
                </a:solidFill>
              </a:rPr>
              <a:t>별로 </a:t>
            </a:r>
            <a:r>
              <a:rPr lang="en-US" altLang="ko-KR" sz="1000" dirty="0">
                <a:solidFill>
                  <a:schemeClr val="bg1"/>
                </a:solidFill>
              </a:rPr>
              <a:t>Category</a:t>
            </a:r>
            <a:r>
              <a:rPr lang="ko-KR" altLang="en-US" sz="1000" dirty="0">
                <a:solidFill>
                  <a:schemeClr val="bg1"/>
                </a:solidFill>
              </a:rPr>
              <a:t>가 있는지</a:t>
            </a:r>
            <a:r>
              <a:rPr lang="en-US" altLang="ko-KR" sz="1000" dirty="0">
                <a:solidFill>
                  <a:schemeClr val="bg1"/>
                </a:solidFill>
              </a:rPr>
              <a:t>.. </a:t>
            </a:r>
            <a:r>
              <a:rPr lang="ko-KR" altLang="en-US" sz="1000" dirty="0">
                <a:solidFill>
                  <a:schemeClr val="bg1"/>
                </a:solidFill>
              </a:rPr>
              <a:t>당연히 전자의 경우라면 </a:t>
            </a:r>
            <a:r>
              <a:rPr lang="en-US" altLang="ko-KR" sz="1000" dirty="0">
                <a:solidFill>
                  <a:schemeClr val="bg1"/>
                </a:solidFill>
              </a:rPr>
              <a:t>category</a:t>
            </a:r>
            <a:r>
              <a:rPr lang="ko-KR" altLang="en-US" sz="1000" dirty="0">
                <a:solidFill>
                  <a:schemeClr val="bg1"/>
                </a:solidFill>
              </a:rPr>
              <a:t>에서 </a:t>
            </a:r>
            <a:r>
              <a:rPr lang="en-US" altLang="ko-KR" sz="1000" dirty="0">
                <a:solidFill>
                  <a:schemeClr val="bg1"/>
                </a:solidFill>
              </a:rPr>
              <a:t>Item</a:t>
            </a:r>
            <a:r>
              <a:rPr lang="ko-KR" altLang="en-US" sz="1000" dirty="0">
                <a:solidFill>
                  <a:schemeClr val="bg1"/>
                </a:solidFill>
              </a:rPr>
              <a:t>으로 방향설정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2. Relationship</a:t>
            </a:r>
            <a:r>
              <a:rPr lang="ko-KR" altLang="en-US" sz="1000" dirty="0">
                <a:solidFill>
                  <a:schemeClr val="bg1"/>
                </a:solidFill>
              </a:rPr>
              <a:t>에 달려있는 </a:t>
            </a:r>
            <a:r>
              <a:rPr lang="en-US" altLang="ko-KR" sz="1000" dirty="0">
                <a:solidFill>
                  <a:schemeClr val="bg1"/>
                </a:solidFill>
              </a:rPr>
              <a:t>Association class</a:t>
            </a:r>
            <a:r>
              <a:rPr lang="ko-KR" altLang="en-US" sz="1000" dirty="0">
                <a:solidFill>
                  <a:schemeClr val="bg1"/>
                </a:solidFill>
              </a:rPr>
              <a:t>를 방향성 고려해서 </a:t>
            </a:r>
            <a:r>
              <a:rPr lang="en-US" altLang="ko-KR" sz="1000" dirty="0">
                <a:solidFill>
                  <a:schemeClr val="bg1"/>
                </a:solidFill>
              </a:rPr>
              <a:t>6_Analysis Entity Class Design. pdf </a:t>
            </a:r>
            <a:r>
              <a:rPr lang="ko-KR" altLang="en-US" sz="1000" dirty="0">
                <a:solidFill>
                  <a:schemeClr val="bg1"/>
                </a:solidFill>
              </a:rPr>
              <a:t>의 슬라이드 </a:t>
            </a:r>
            <a:r>
              <a:rPr lang="en-US" altLang="ko-KR" sz="1000" dirty="0">
                <a:solidFill>
                  <a:schemeClr val="bg1"/>
                </a:solidFill>
              </a:rPr>
              <a:t>55, 56 </a:t>
            </a:r>
            <a:r>
              <a:rPr lang="ko-KR" altLang="en-US" sz="1000" dirty="0">
                <a:solidFill>
                  <a:schemeClr val="bg1"/>
                </a:solidFill>
              </a:rPr>
              <a:t>중 어떤 케이스인지 식별해서 수정할 것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3. Relationship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Multiplicity </a:t>
            </a:r>
            <a:r>
              <a:rPr lang="ko-KR" altLang="en-US" sz="1000" dirty="0">
                <a:solidFill>
                  <a:schemeClr val="bg1"/>
                </a:solidFill>
              </a:rPr>
              <a:t>표시할 것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4. </a:t>
            </a:r>
            <a:r>
              <a:rPr lang="ko-KR" altLang="en-US" sz="1000" dirty="0">
                <a:solidFill>
                  <a:schemeClr val="bg1"/>
                </a:solidFill>
              </a:rPr>
              <a:t>전반적으로 </a:t>
            </a:r>
            <a:r>
              <a:rPr lang="en-US" altLang="ko-KR" sz="1000" dirty="0">
                <a:solidFill>
                  <a:schemeClr val="bg1"/>
                </a:solidFill>
              </a:rPr>
              <a:t>class </a:t>
            </a:r>
            <a:r>
              <a:rPr lang="ko-KR" altLang="en-US" sz="1000" dirty="0">
                <a:solidFill>
                  <a:schemeClr val="bg1"/>
                </a:solidFill>
              </a:rPr>
              <a:t>식별에 총체적으로 문제 있는 상태</a:t>
            </a:r>
            <a:r>
              <a:rPr lang="en-US" altLang="ko-KR" sz="1000" dirty="0">
                <a:solidFill>
                  <a:schemeClr val="bg1"/>
                </a:solidFill>
              </a:rPr>
              <a:t>. </a:t>
            </a:r>
            <a:r>
              <a:rPr lang="en-US" altLang="ko-KR" sz="1000" dirty="0" err="1">
                <a:solidFill>
                  <a:schemeClr val="bg1"/>
                </a:solidFill>
              </a:rPr>
              <a:t>UserCharacter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gender, age, address, married</a:t>
            </a:r>
            <a:r>
              <a:rPr lang="ko-KR" altLang="en-US" sz="1000" dirty="0">
                <a:solidFill>
                  <a:schemeClr val="bg1"/>
                </a:solidFill>
              </a:rPr>
              <a:t>는 </a:t>
            </a:r>
            <a:r>
              <a:rPr lang="en-US" altLang="ko-KR" sz="1000" dirty="0">
                <a:solidFill>
                  <a:schemeClr val="bg1"/>
                </a:solidFill>
              </a:rPr>
              <a:t>user 1</a:t>
            </a:r>
            <a:r>
              <a:rPr lang="ko-KR" altLang="en-US" sz="1000" dirty="0">
                <a:solidFill>
                  <a:schemeClr val="bg1"/>
                </a:solidFill>
              </a:rPr>
              <a:t>명에 대해 </a:t>
            </a:r>
            <a:r>
              <a:rPr lang="ko-KR" altLang="en-US" sz="1000" dirty="0" err="1">
                <a:solidFill>
                  <a:schemeClr val="bg1"/>
                </a:solidFill>
              </a:rPr>
              <a:t>하나씩의</a:t>
            </a:r>
            <a:r>
              <a:rPr lang="ko-KR" altLang="en-US" sz="1000" dirty="0">
                <a:solidFill>
                  <a:schemeClr val="bg1"/>
                </a:solidFill>
              </a:rPr>
              <a:t> 정보만 가질 수 있는 </a:t>
            </a:r>
            <a:r>
              <a:rPr lang="en-US" altLang="ko-KR" sz="1000" dirty="0">
                <a:solidFill>
                  <a:schemeClr val="bg1"/>
                </a:solidFill>
              </a:rPr>
              <a:t>attribute</a:t>
            </a:r>
            <a:r>
              <a:rPr lang="ko-KR" altLang="en-US" sz="1000" dirty="0">
                <a:solidFill>
                  <a:schemeClr val="bg1"/>
                </a:solidFill>
              </a:rPr>
              <a:t>이고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반면</a:t>
            </a:r>
            <a:r>
              <a:rPr lang="en-US" altLang="ko-KR" sz="1000" dirty="0">
                <a:solidFill>
                  <a:schemeClr val="bg1"/>
                </a:solidFill>
              </a:rPr>
              <a:t>, night, month, partner, cost, activity</a:t>
            </a:r>
            <a:r>
              <a:rPr lang="ko-KR" altLang="en-US" sz="1000" dirty="0">
                <a:solidFill>
                  <a:schemeClr val="bg1"/>
                </a:solidFill>
              </a:rPr>
              <a:t>는 여행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건당 생성 가능한 </a:t>
            </a:r>
            <a:r>
              <a:rPr lang="en-US" altLang="ko-KR" sz="1000" dirty="0">
                <a:solidFill>
                  <a:schemeClr val="bg1"/>
                </a:solidFill>
              </a:rPr>
              <a:t>data</a:t>
            </a:r>
            <a:r>
              <a:rPr lang="ko-KR" altLang="en-US" sz="1000" dirty="0">
                <a:solidFill>
                  <a:schemeClr val="bg1"/>
                </a:solidFill>
              </a:rPr>
              <a:t>로 하나의 </a:t>
            </a:r>
            <a:r>
              <a:rPr lang="en-US" altLang="ko-KR" sz="1000" dirty="0">
                <a:solidFill>
                  <a:schemeClr val="bg1"/>
                </a:solidFill>
              </a:rPr>
              <a:t>class </a:t>
            </a:r>
            <a:r>
              <a:rPr lang="ko-KR" altLang="en-US" sz="1000" dirty="0">
                <a:solidFill>
                  <a:schemeClr val="bg1"/>
                </a:solidFill>
              </a:rPr>
              <a:t>안에 들어갈 수 없는 </a:t>
            </a:r>
            <a:r>
              <a:rPr lang="en-US" altLang="ko-KR" sz="1000" dirty="0">
                <a:solidFill>
                  <a:schemeClr val="bg1"/>
                </a:solidFill>
              </a:rPr>
              <a:t>attribute</a:t>
            </a:r>
            <a:r>
              <a:rPr lang="ko-KR" altLang="en-US" sz="1000" dirty="0">
                <a:solidFill>
                  <a:schemeClr val="bg1"/>
                </a:solidFill>
              </a:rPr>
              <a:t>들임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personality, category, item</a:t>
            </a:r>
            <a:r>
              <a:rPr lang="ko-KR" altLang="en-US" sz="1000" dirty="0">
                <a:solidFill>
                  <a:schemeClr val="bg1"/>
                </a:solidFill>
              </a:rPr>
              <a:t>등은 필요한 </a:t>
            </a:r>
            <a:r>
              <a:rPr lang="en-US" altLang="ko-KR" sz="1000" dirty="0">
                <a:solidFill>
                  <a:schemeClr val="bg1"/>
                </a:solidFill>
              </a:rPr>
              <a:t>property</a:t>
            </a:r>
            <a:r>
              <a:rPr lang="ko-KR" altLang="en-US" sz="1000" dirty="0">
                <a:solidFill>
                  <a:schemeClr val="bg1"/>
                </a:solidFill>
              </a:rPr>
              <a:t>는 하나도 없고</a:t>
            </a:r>
            <a:r>
              <a:rPr lang="en-US" altLang="ko-KR" sz="1000" dirty="0">
                <a:solidFill>
                  <a:schemeClr val="bg1"/>
                </a:solidFill>
              </a:rPr>
              <a:t>, index</a:t>
            </a:r>
            <a:r>
              <a:rPr lang="ko-KR" altLang="en-US" sz="1000" dirty="0">
                <a:solidFill>
                  <a:schemeClr val="bg1"/>
                </a:solidFill>
              </a:rPr>
              <a:t>만 </a:t>
            </a:r>
            <a:r>
              <a:rPr lang="en-US" altLang="ko-KR" sz="1000" dirty="0">
                <a:solidFill>
                  <a:schemeClr val="bg1"/>
                </a:solidFill>
              </a:rPr>
              <a:t>attribute</a:t>
            </a:r>
            <a:r>
              <a:rPr lang="ko-KR" altLang="en-US" sz="1000" dirty="0">
                <a:solidFill>
                  <a:schemeClr val="bg1"/>
                </a:solidFill>
              </a:rPr>
              <a:t>로 식별 되어 있는 등</a:t>
            </a:r>
            <a:r>
              <a:rPr lang="en-US" altLang="ko-KR" sz="1000" dirty="0">
                <a:solidFill>
                  <a:schemeClr val="bg1"/>
                </a:solidFill>
              </a:rPr>
              <a:t>.. Code table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column</a:t>
            </a:r>
            <a:r>
              <a:rPr lang="ko-KR" altLang="en-US" sz="1000" dirty="0">
                <a:solidFill>
                  <a:schemeClr val="bg1"/>
                </a:solidFill>
              </a:rPr>
              <a:t>에 해당하는 </a:t>
            </a:r>
            <a:r>
              <a:rPr lang="en-US" altLang="ko-KR" sz="1000" dirty="0">
                <a:solidFill>
                  <a:schemeClr val="bg1"/>
                </a:solidFill>
              </a:rPr>
              <a:t>data </a:t>
            </a:r>
            <a:r>
              <a:rPr lang="ko-KR" altLang="en-US" sz="1000" dirty="0">
                <a:solidFill>
                  <a:schemeClr val="bg1"/>
                </a:solidFill>
              </a:rPr>
              <a:t>항목들도 결국은 </a:t>
            </a:r>
            <a:r>
              <a:rPr lang="en-US" altLang="ko-KR" sz="1000" dirty="0">
                <a:solidFill>
                  <a:schemeClr val="bg1"/>
                </a:solidFill>
              </a:rPr>
              <a:t>coding </a:t>
            </a:r>
            <a:r>
              <a:rPr lang="ko-KR" altLang="en-US" sz="1000" dirty="0">
                <a:solidFill>
                  <a:schemeClr val="bg1"/>
                </a:solidFill>
              </a:rPr>
              <a:t>상에서 </a:t>
            </a:r>
            <a:r>
              <a:rPr lang="ko-KR" altLang="en-US" sz="1000" dirty="0" err="1">
                <a:solidFill>
                  <a:schemeClr val="bg1"/>
                </a:solidFill>
              </a:rPr>
              <a:t>어딘가에서는</a:t>
            </a:r>
            <a:r>
              <a:rPr lang="ko-KR" altLang="en-US" sz="1000" dirty="0">
                <a:solidFill>
                  <a:schemeClr val="bg1"/>
                </a:solidFill>
              </a:rPr>
              <a:t> 담아서 화면에 뿌려져야 하기 때문에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반드시 </a:t>
            </a:r>
            <a:r>
              <a:rPr lang="en-US" altLang="ko-KR" sz="1000" dirty="0">
                <a:solidFill>
                  <a:schemeClr val="bg1"/>
                </a:solidFill>
              </a:rPr>
              <a:t>class</a:t>
            </a:r>
            <a:r>
              <a:rPr lang="ko-KR" altLang="en-US" sz="1000" dirty="0">
                <a:solidFill>
                  <a:schemeClr val="bg1"/>
                </a:solidFill>
              </a:rPr>
              <a:t>의 </a:t>
            </a:r>
            <a:r>
              <a:rPr lang="en-US" altLang="ko-KR" sz="1000" dirty="0">
                <a:solidFill>
                  <a:schemeClr val="bg1"/>
                </a:solidFill>
              </a:rPr>
              <a:t>attribute</a:t>
            </a:r>
            <a:r>
              <a:rPr lang="ko-KR" altLang="en-US" sz="1000" dirty="0">
                <a:solidFill>
                  <a:schemeClr val="bg1"/>
                </a:solidFill>
              </a:rPr>
              <a:t>로 식별되어 있어야 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그 외에 내가 언급하지 않은 클래스들도 제대로 식별된 부분이 거의 없음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class design</a:t>
            </a:r>
            <a:r>
              <a:rPr lang="ko-KR" altLang="en-US" sz="1000" dirty="0">
                <a:solidFill>
                  <a:schemeClr val="bg1"/>
                </a:solidFill>
              </a:rPr>
              <a:t>에 대한 공부 전혀 안되어 있는 것으로 판단됨</a:t>
            </a:r>
            <a:r>
              <a:rPr lang="en-US" altLang="ko-KR" sz="1000" dirty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02" b="38695"/>
          <a:stretch/>
        </p:blipFill>
        <p:spPr>
          <a:xfrm>
            <a:off x="623463" y="1130841"/>
            <a:ext cx="7897074" cy="48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머신러닝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ko-KR" dirty="0"/>
              <a:t>이용한 </a:t>
            </a:r>
            <a:r>
              <a:rPr lang="ko-KR" altLang="en-US" dirty="0"/>
              <a:t>여행</a:t>
            </a:r>
            <a:r>
              <a:rPr lang="ko-KR" altLang="ko-KR" dirty="0"/>
              <a:t>지</a:t>
            </a:r>
            <a:r>
              <a:rPr lang="en-US" altLang="ko-KR" dirty="0"/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프로그램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작동 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설계명세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작성중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4795768" y="1421422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예측한다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알고리즘 개요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7345B-A223-431B-A542-00C20AE4DE3F}"/>
                  </a:ext>
                </a:extLst>
              </p:cNvPr>
              <p:cNvSpPr txBox="1"/>
              <p:nvPr/>
            </p:nvSpPr>
            <p:spPr>
              <a:xfrm>
                <a:off x="765174" y="1795790"/>
                <a:ext cx="7613650" cy="373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사용자는 자신이 원하는 여행 스타일을 직접 선택하고 이에 따라 사용자는 해당 군집에 속하게 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사용자간 유사도 측정이 생략되었으므로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같은 군집에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</a:rPr>
                  <a:t>는 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1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로 준다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여행 게시물의 경우 게시물의 성격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예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스포츠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자연관광지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에 따라 카테고리로 분류된다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예상 평점은 사용자의 총 좋아요 수에 대한 해당 카테고리 좋아요 수의 비율이다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위 알고리즘을 우리 서비스에 적용한 내용을 수식으로 정리하면 다음과 같다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7345B-A223-431B-A542-00C20AE4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4" y="1795790"/>
                <a:ext cx="7613650" cy="3739485"/>
              </a:xfrm>
              <a:prstGeom prst="rect">
                <a:avLst/>
              </a:prstGeom>
              <a:blipFill>
                <a:blip r:embed="rId2"/>
                <a:stretch>
                  <a:fillRect l="-481" r="-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48891A78-A217-4BE8-AA95-07FB937A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16" y="1168924"/>
            <a:ext cx="4414568" cy="725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A7595-896F-4029-AB4D-483C75E5F077}"/>
                  </a:ext>
                </a:extLst>
              </p:cNvPr>
              <p:cNvSpPr txBox="1"/>
              <p:nvPr/>
            </p:nvSpPr>
            <p:spPr>
              <a:xfrm>
                <a:off x="1015092" y="5457209"/>
                <a:ext cx="7113815" cy="96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카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테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리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에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사용자가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좋아요한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게시물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수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사용자가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좋아요한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총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게시물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A7595-896F-4029-AB4D-483C75E5F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92" y="5457209"/>
                <a:ext cx="7113815" cy="965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46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알고리즘 </a:t>
            </a:r>
            <a:r>
              <a:rPr lang="ko-KR" altLang="en-US" dirty="0"/>
              <a:t>피드백 로직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/>
              <p:nvPr/>
            </p:nvSpPr>
            <p:spPr>
              <a:xfrm>
                <a:off x="452683" y="1641195"/>
                <a:ext cx="8131629" cy="404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350" dirty="0"/>
                  <a:t>모델 가중치 변경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changeModelRatio</a:t>
                </a:r>
                <a:endParaRPr lang="en-US" altLang="ko-KR" sz="1350" dirty="0"/>
              </a:p>
              <a:p>
                <a:r>
                  <a:rPr lang="en-US" altLang="ko-KR" sz="1350" dirty="0"/>
                  <a:t>+</a:t>
                </a:r>
                <a:r>
                  <a:rPr lang="ko-KR" altLang="en-US" sz="1350" dirty="0"/>
                  <a:t> </a:t>
                </a:r>
                <a:r>
                  <a:rPr lang="en-US" altLang="ko-KR" sz="1350" dirty="0" err="1"/>
                  <a:t>addRatio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카테고리명</a:t>
                </a:r>
                <a:r>
                  <a:rPr lang="en-US" altLang="ko-KR" sz="1350" dirty="0"/>
                  <a:t>) : return 1(Success) 0(Fail)</a:t>
                </a:r>
              </a:p>
              <a:p>
                <a:r>
                  <a:rPr lang="ko-KR" altLang="en-US" sz="1350" dirty="0"/>
                  <a:t> 사용자가 좋아요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버튼의 클릭으로 추천 게시물에 대한 피드백을 보내주면 이는 데이터 베이스에 반영되게 된다</a:t>
                </a:r>
                <a:r>
                  <a:rPr lang="en-US" altLang="ko-KR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350" dirty="0"/>
                  <a:t>데이터 베이스는 각 게시물에 대한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</a:t>
                </a:r>
                <a:r>
                  <a:rPr lang="ko-KR" altLang="en-US" sz="1350" dirty="0"/>
                  <a:t> 별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퍼스널리티의</a:t>
                </a:r>
                <a:r>
                  <a:rPr lang="ko-KR" altLang="en-US" sz="1350" dirty="0"/>
                  <a:t> 각 카테고리 별 좋아요 수를 저장한다</a:t>
                </a:r>
                <a:r>
                  <a:rPr lang="en-US" altLang="ko-KR" sz="1350" dirty="0"/>
                  <a:t>.  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피드백은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50" dirty="0"/>
                  <a:t> 값을 변화시켜서 추천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모델의 가중치를 변화</a:t>
                </a:r>
                <a:r>
                  <a:rPr lang="ko-KR" altLang="en-US" sz="1350" dirty="0"/>
                  <a:t>시키게 된다</a:t>
                </a:r>
                <a:r>
                  <a:rPr lang="en-US" altLang="ko-KR" sz="1350" dirty="0"/>
                  <a:t>. 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2. </a:t>
                </a:r>
                <a:r>
                  <a:rPr lang="ko-KR" altLang="en-US" sz="1350" dirty="0"/>
                  <a:t>추천 게시물 선정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pickTravelItem</a:t>
                </a:r>
                <a:br>
                  <a:rPr lang="en-US" altLang="ko-KR" sz="1350" dirty="0"/>
                </a:br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</a:t>
                </a:r>
                <a:r>
                  <a:rPr lang="en-US" altLang="ko-KR" sz="1350" dirty="0"/>
                  <a:t>(int : </a:t>
                </a:r>
                <a:r>
                  <a:rPr lang="ko-KR" altLang="en-US" sz="1350" dirty="0"/>
                  <a:t>게시물 숫자</a:t>
                </a:r>
                <a:r>
                  <a:rPr lang="en-US" altLang="ko-KR" sz="1350" dirty="0"/>
                  <a:t>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list_travel_item_sort</a:t>
                </a:r>
                <a:r>
                  <a:rPr lang="en-US" altLang="ko-KR" sz="1350" dirty="0"/>
                  <a:t>(list </a:t>
                </a:r>
                <a:r>
                  <a:rPr lang="en-US" altLang="ko-KR" sz="1350" dirty="0" err="1"/>
                  <a:t>ItemkeyList</a:t>
                </a:r>
                <a:r>
                  <a:rPr lang="en-US" altLang="ko-KR" sz="1350" dirty="0"/>
                  <a:t>[])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위의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추천 모델은 각 카테고리에서 몇 개의 게시물을 사용자에게 추천해 줄 지를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 후 각 카테고리에서 어떤 게시물을 추천해 줄 지는 게시물에 대한 좋아요 수를 바탕으로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각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카테고리에서 좋아요 수가 많은 순으로 게시물을 정렬</a:t>
                </a:r>
                <a:r>
                  <a:rPr lang="ko-KR" altLang="en-US" sz="1350" dirty="0"/>
                  <a:t>하여 상위 게시물들을 사용자에게 추천해준다</a:t>
                </a:r>
                <a:r>
                  <a:rPr lang="en-US" altLang="ko-KR" sz="1350" dirty="0"/>
                  <a:t>.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3. </a:t>
                </a:r>
                <a:r>
                  <a:rPr lang="ko-KR" altLang="en-US" sz="1350" dirty="0"/>
                  <a:t>연관 여행지 추천 함수</a:t>
                </a:r>
                <a:r>
                  <a:rPr lang="en-US" altLang="ko-KR" sz="1350" dirty="0"/>
                  <a:t> - </a:t>
                </a:r>
                <a:r>
                  <a:rPr lang="en-US" altLang="ko-KR" sz="1350" dirty="0" err="1"/>
                  <a:t>getAssociatesItem</a:t>
                </a:r>
                <a:endParaRPr lang="en-US" altLang="ko-KR" sz="1350" dirty="0"/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get_associates_item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소분류 카테고리</a:t>
                </a:r>
                <a:r>
                  <a:rPr lang="en-US" altLang="ko-KR" sz="1350" dirty="0"/>
                  <a:t>id)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게시물을 클릭하면 게시물의 상세 정보와 함께 하단에 연관 여행지에 대한 게시물이 추천된다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</a:t>
                </a:r>
                <a:r>
                  <a:rPr lang="en-US" altLang="ko-KR" sz="1350" dirty="0"/>
                  <a:t> </a:t>
                </a:r>
                <a:r>
                  <a:rPr lang="ko-KR" altLang="en-US" sz="1350" dirty="0"/>
                  <a:t>연관 여행지 추천에는 각 카테고리를 다시 세부적으로 분류한 소분류 카테고리를 이용한다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클릭한 게시물이 속한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소분류 카테고리의 게시물들 중에서 한 번도 </a:t>
                </a:r>
                <a:r>
                  <a:rPr lang="ko-KR" altLang="en-US" sz="1350" dirty="0" err="1">
                    <a:solidFill>
                      <a:srgbClr val="FF0000"/>
                    </a:solidFill>
                  </a:rPr>
                  <a:t>좋아요를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 받지 못한 게시물들을 연관 여행지로 보여</a:t>
                </a:r>
                <a:r>
                  <a:rPr lang="ko-KR" altLang="en-US" sz="1350" dirty="0"/>
                  <a:t>준다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이를 통해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좋아요 수가 많은 게시물에 대한 편향된 추천을 막을 </a:t>
                </a:r>
                <a:r>
                  <a:rPr lang="ko-KR" altLang="en-US" sz="1350" dirty="0"/>
                  <a:t>수 있다</a:t>
                </a:r>
                <a:r>
                  <a:rPr lang="en-US" altLang="ko-KR" sz="1350" dirty="0"/>
                  <a:t>.</a:t>
                </a:r>
                <a:endParaRPr lang="ko-KR" altLang="en-US" sz="135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3" y="1641195"/>
                <a:ext cx="8131629" cy="4048672"/>
              </a:xfrm>
              <a:prstGeom prst="rect">
                <a:avLst/>
              </a:prstGeom>
              <a:blipFill>
                <a:blip r:embed="rId2"/>
                <a:stretch>
                  <a:fillRect l="-225" t="-301" r="-225" b="-7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4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76391"/>
              </p:ext>
            </p:extLst>
          </p:nvPr>
        </p:nvGraphicFramePr>
        <p:xfrm>
          <a:off x="309910" y="1053788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4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Category_Ratio_By_Personality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User_Preference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B8B7DA7-6768-4343-A19D-FDBC1BC6BA2C}"/>
              </a:ext>
            </a:extLst>
          </p:cNvPr>
          <p:cNvSpPr txBox="1"/>
          <p:nvPr/>
        </p:nvSpPr>
        <p:spPr>
          <a:xfrm>
            <a:off x="2494058" y="4437073"/>
            <a:ext cx="842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</a:t>
            </a:r>
            <a:endParaRPr lang="ko-KR" altLang="en-US" sz="9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06715B-BFD9-4A03-BE3A-16938A6F3EF7}"/>
              </a:ext>
            </a:extLst>
          </p:cNvPr>
          <p:cNvSpPr/>
          <p:nvPr/>
        </p:nvSpPr>
        <p:spPr>
          <a:xfrm>
            <a:off x="472383" y="3188441"/>
            <a:ext cx="857250" cy="19278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브라우저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0F3490-FACF-4066-9CD2-207BE98D1F73}"/>
              </a:ext>
            </a:extLst>
          </p:cNvPr>
          <p:cNvSpPr/>
          <p:nvPr/>
        </p:nvSpPr>
        <p:spPr>
          <a:xfrm>
            <a:off x="1661817" y="3185180"/>
            <a:ext cx="857250" cy="19278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Front Controller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6EC584-EE00-4881-BB6B-94342EE3D4EB}"/>
              </a:ext>
            </a:extLst>
          </p:cNvPr>
          <p:cNvSpPr/>
          <p:nvPr/>
        </p:nvSpPr>
        <p:spPr>
          <a:xfrm>
            <a:off x="3312012" y="3185179"/>
            <a:ext cx="857250" cy="19278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Controller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56B18D-0D0C-4161-AB30-A45C42DA046B}"/>
              </a:ext>
            </a:extLst>
          </p:cNvPr>
          <p:cNvCxnSpPr>
            <a:cxnSpLocks/>
          </p:cNvCxnSpPr>
          <p:nvPr/>
        </p:nvCxnSpPr>
        <p:spPr>
          <a:xfrm>
            <a:off x="2644076" y="4101897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F509E4A-260D-48A3-BFAA-866A10501490}"/>
              </a:ext>
            </a:extLst>
          </p:cNvPr>
          <p:cNvCxnSpPr>
            <a:cxnSpLocks/>
          </p:cNvCxnSpPr>
          <p:nvPr/>
        </p:nvCxnSpPr>
        <p:spPr>
          <a:xfrm flipH="1">
            <a:off x="2644076" y="4373360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DB0531-4A73-41F3-8591-B532EFB8A88E}"/>
              </a:ext>
            </a:extLst>
          </p:cNvPr>
          <p:cNvSpPr txBox="1"/>
          <p:nvPr/>
        </p:nvSpPr>
        <p:spPr>
          <a:xfrm>
            <a:off x="2565494" y="3894148"/>
            <a:ext cx="700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Request</a:t>
            </a:r>
            <a:endParaRPr lang="ko-KR" altLang="en-US" sz="9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728964-5597-4431-B153-0CA0C688D920}"/>
              </a:ext>
            </a:extLst>
          </p:cNvPr>
          <p:cNvSpPr/>
          <p:nvPr/>
        </p:nvSpPr>
        <p:spPr>
          <a:xfrm>
            <a:off x="4819356" y="3185179"/>
            <a:ext cx="857250" cy="19278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Service</a:t>
            </a:r>
          </a:p>
          <a:p>
            <a:pPr algn="ctr"/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(Business Logic)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E8486-634F-4247-B6DD-EE4219B6170D}"/>
              </a:ext>
            </a:extLst>
          </p:cNvPr>
          <p:cNvSpPr txBox="1"/>
          <p:nvPr/>
        </p:nvSpPr>
        <p:spPr>
          <a:xfrm>
            <a:off x="2554779" y="3694124"/>
            <a:ext cx="700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Model </a:t>
            </a:r>
            <a:endParaRPr lang="ko-KR" altLang="en-US" sz="9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F12514D-BF8B-4E7E-9B57-54BCC64134F4}"/>
              </a:ext>
            </a:extLst>
          </p:cNvPr>
          <p:cNvCxnSpPr>
            <a:cxnSpLocks/>
          </p:cNvCxnSpPr>
          <p:nvPr/>
        </p:nvCxnSpPr>
        <p:spPr>
          <a:xfrm>
            <a:off x="4215681" y="3927747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0D8CB5-3BFD-4828-9930-112D5B2745A7}"/>
              </a:ext>
            </a:extLst>
          </p:cNvPr>
          <p:cNvCxnSpPr>
            <a:cxnSpLocks/>
          </p:cNvCxnSpPr>
          <p:nvPr/>
        </p:nvCxnSpPr>
        <p:spPr>
          <a:xfrm flipH="1">
            <a:off x="4215681" y="4199210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30658E-EC0E-4845-AAEA-811C87C9A528}"/>
              </a:ext>
            </a:extLst>
          </p:cNvPr>
          <p:cNvSpPr txBox="1"/>
          <p:nvPr/>
        </p:nvSpPr>
        <p:spPr>
          <a:xfrm>
            <a:off x="4126384" y="3691424"/>
            <a:ext cx="700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Model </a:t>
            </a:r>
            <a:endParaRPr lang="ko-KR" altLang="en-US" sz="9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2F2F7-01F0-4AFB-AF99-F6BE1BB94AB9}"/>
              </a:ext>
            </a:extLst>
          </p:cNvPr>
          <p:cNvSpPr txBox="1"/>
          <p:nvPr/>
        </p:nvSpPr>
        <p:spPr>
          <a:xfrm>
            <a:off x="2554779" y="4637097"/>
            <a:ext cx="700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Model </a:t>
            </a:r>
            <a:endParaRPr lang="ko-KR" altLang="en-US" sz="9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DBFAD1-8332-41FB-ABD0-5983242F93E4}"/>
              </a:ext>
            </a:extLst>
          </p:cNvPr>
          <p:cNvSpPr txBox="1"/>
          <p:nvPr/>
        </p:nvSpPr>
        <p:spPr>
          <a:xfrm>
            <a:off x="4147818" y="4269485"/>
            <a:ext cx="700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Model </a:t>
            </a:r>
            <a:endParaRPr lang="ko-KR" altLang="en-US" sz="9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919601-997F-436A-857A-8314755145D0}"/>
              </a:ext>
            </a:extLst>
          </p:cNvPr>
          <p:cNvSpPr/>
          <p:nvPr/>
        </p:nvSpPr>
        <p:spPr>
          <a:xfrm>
            <a:off x="6317755" y="3185179"/>
            <a:ext cx="857250" cy="19278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Repository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64A661E-A067-4C6D-900E-7261410AD4D2}"/>
              </a:ext>
            </a:extLst>
          </p:cNvPr>
          <p:cNvCxnSpPr>
            <a:cxnSpLocks/>
          </p:cNvCxnSpPr>
          <p:nvPr/>
        </p:nvCxnSpPr>
        <p:spPr>
          <a:xfrm>
            <a:off x="5725717" y="3948147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A03BA8-A297-4C0B-A885-1A4EA87DFF54}"/>
              </a:ext>
            </a:extLst>
          </p:cNvPr>
          <p:cNvCxnSpPr>
            <a:cxnSpLocks/>
          </p:cNvCxnSpPr>
          <p:nvPr/>
        </p:nvCxnSpPr>
        <p:spPr>
          <a:xfrm flipH="1">
            <a:off x="5725717" y="4219610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C11B76C-58BD-4179-B262-881D0BE60638}"/>
              </a:ext>
            </a:extLst>
          </p:cNvPr>
          <p:cNvSpPr txBox="1"/>
          <p:nvPr/>
        </p:nvSpPr>
        <p:spPr>
          <a:xfrm>
            <a:off x="5636420" y="3711824"/>
            <a:ext cx="700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Model </a:t>
            </a:r>
            <a:endParaRPr lang="ko-KR" altLang="en-US" sz="9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F497F-CFF5-459C-B463-268426412934}"/>
              </a:ext>
            </a:extLst>
          </p:cNvPr>
          <p:cNvSpPr txBox="1"/>
          <p:nvPr/>
        </p:nvSpPr>
        <p:spPr>
          <a:xfrm>
            <a:off x="5657853" y="4289885"/>
            <a:ext cx="700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Model </a:t>
            </a:r>
            <a:endParaRPr lang="ko-KR" altLang="en-US" sz="9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F61107-C976-4CD0-80C0-36146B7DB3DC}"/>
              </a:ext>
            </a:extLst>
          </p:cNvPr>
          <p:cNvSpPr/>
          <p:nvPr/>
        </p:nvSpPr>
        <p:spPr>
          <a:xfrm>
            <a:off x="7814364" y="3680920"/>
            <a:ext cx="857250" cy="83920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DB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3A1A4F-2E78-4AA8-8242-787E274C0A49}"/>
              </a:ext>
            </a:extLst>
          </p:cNvPr>
          <p:cNvCxnSpPr>
            <a:cxnSpLocks/>
          </p:cNvCxnSpPr>
          <p:nvPr/>
        </p:nvCxnSpPr>
        <p:spPr>
          <a:xfrm>
            <a:off x="7214319" y="3991461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92F5B47-2503-4561-9B73-8223842180BB}"/>
              </a:ext>
            </a:extLst>
          </p:cNvPr>
          <p:cNvCxnSpPr>
            <a:cxnSpLocks/>
          </p:cNvCxnSpPr>
          <p:nvPr/>
        </p:nvCxnSpPr>
        <p:spPr>
          <a:xfrm flipH="1">
            <a:off x="7214319" y="4262923"/>
            <a:ext cx="542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673E12D-C709-473F-B9A9-94F9C5CEEB70}"/>
              </a:ext>
            </a:extLst>
          </p:cNvPr>
          <p:cNvSpPr txBox="1"/>
          <p:nvPr/>
        </p:nvSpPr>
        <p:spPr>
          <a:xfrm>
            <a:off x="7125022" y="3755137"/>
            <a:ext cx="700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Model </a:t>
            </a:r>
            <a:endParaRPr lang="ko-KR" altLang="en-US" sz="9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65A593-6E59-499C-94C6-359D4AC844BF}"/>
              </a:ext>
            </a:extLst>
          </p:cNvPr>
          <p:cNvSpPr txBox="1"/>
          <p:nvPr/>
        </p:nvSpPr>
        <p:spPr>
          <a:xfrm>
            <a:off x="7146456" y="4333198"/>
            <a:ext cx="700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Model </a:t>
            </a:r>
            <a:endParaRPr lang="ko-KR" altLang="en-US" sz="900" b="1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507728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Personality_Feedback_Controller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05201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Personality_Feedback_Service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카테고리명</a:t>
                      </a:r>
                      <a:r>
                        <a:rPr lang="en-US" altLang="ko-KR" sz="1100" dirty="0"/>
                        <a:t>) :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list_travel_item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: Return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list_travel_item_sort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</a:t>
                      </a:r>
                    </a:p>
                    <a:p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endParaRPr lang="en-US" altLang="ko-KR" sz="18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get_associates_item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62872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Feedback_Repository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7D32983-635E-4D85-B727-127AE8A9C165}"/>
              </a:ext>
            </a:extLst>
          </p:cNvPr>
          <p:cNvSpPr/>
          <p:nvPr/>
        </p:nvSpPr>
        <p:spPr>
          <a:xfrm>
            <a:off x="2392580" y="3273358"/>
            <a:ext cx="4314217" cy="196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Diagram </a:t>
            </a:r>
            <a:r>
              <a:rPr lang="ko-KR" altLang="en-US" dirty="0"/>
              <a:t>수정으로 인하여 설계 </a:t>
            </a:r>
            <a:r>
              <a:rPr lang="ko-KR" altLang="en-US" dirty="0" err="1"/>
              <a:t>변경중</a:t>
            </a:r>
            <a:r>
              <a:rPr lang="ko-KR" altLang="en-US" dirty="0"/>
              <a:t> </a:t>
            </a:r>
            <a:r>
              <a:rPr lang="en-US" altLang="ko-KR" dirty="0"/>
              <a:t>(~2019.11.16) </a:t>
            </a:r>
            <a:r>
              <a:rPr lang="ko-KR" altLang="en-US" dirty="0"/>
              <a:t>담당자 서한얼</a:t>
            </a:r>
          </a:p>
        </p:txBody>
      </p:sp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1785</Words>
  <Application>Microsoft Office PowerPoint</Application>
  <PresentationFormat>화면 슬라이드 쇼(4:3)</PresentationFormat>
  <Paragraphs>388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AppleSDGothicNeoM00</vt:lpstr>
      <vt:lpstr>나눔바른고딕</vt:lpstr>
      <vt:lpstr>Cambria Math</vt:lpstr>
      <vt:lpstr>AppleSDGothicNeoL00</vt:lpstr>
      <vt:lpstr>Calibri</vt:lpstr>
      <vt:lpstr>Wingdings</vt:lpstr>
      <vt:lpstr>맑은 고딕</vt:lpstr>
      <vt:lpstr>Arial</vt:lpstr>
      <vt:lpstr>Calibri Light</vt:lpstr>
      <vt:lpstr>Office 테마</vt:lpstr>
      <vt:lpstr>2019년도 융합소프트웨어 종합설계 1팀 – 신수동 크러셔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클래스 디자인 – 피드백 반영중(~11.17 담당자 서한얼)</vt:lpstr>
      <vt:lpstr>ERD</vt:lpstr>
      <vt:lpstr>머신러닝을 이용한 여행지 추천 &lt;데이터 프로그램&gt; 작동 설명 (설계명세 작성중)</vt:lpstr>
      <vt:lpstr>추천 관광지 조회하기 – 퍼스널리티 추천 알고리즘 개요</vt:lpstr>
      <vt:lpstr>추천 관광지 조회하기 – 퍼스널리티 추천 알고리즘 피드백 로직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150</cp:revision>
  <dcterms:created xsi:type="dcterms:W3CDTF">2019-10-27T03:49:09Z</dcterms:created>
  <dcterms:modified xsi:type="dcterms:W3CDTF">2019-11-13T22:45:59Z</dcterms:modified>
</cp:coreProperties>
</file>